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handoutMasterIdLst>
    <p:handoutMasterId r:id="rId24"/>
  </p:handoutMasterIdLst>
  <p:sldIdLst>
    <p:sldId id="298" r:id="rId2"/>
    <p:sldId id="275" r:id="rId3"/>
    <p:sldId id="284" r:id="rId4"/>
    <p:sldId id="281" r:id="rId5"/>
    <p:sldId id="282" r:id="rId6"/>
    <p:sldId id="283" r:id="rId7"/>
    <p:sldId id="285" r:id="rId8"/>
    <p:sldId id="296" r:id="rId9"/>
    <p:sldId id="286" r:id="rId10"/>
    <p:sldId id="287" r:id="rId11"/>
    <p:sldId id="291" r:id="rId12"/>
    <p:sldId id="294" r:id="rId13"/>
    <p:sldId id="297" r:id="rId14"/>
    <p:sldId id="293" r:id="rId15"/>
    <p:sldId id="295" r:id="rId16"/>
    <p:sldId id="288" r:id="rId17"/>
    <p:sldId id="290" r:id="rId18"/>
    <p:sldId id="289" r:id="rId19"/>
    <p:sldId id="299" r:id="rId20"/>
    <p:sldId id="300" r:id="rId21"/>
    <p:sldId id="301" r:id="rId22"/>
    <p:sldId id="302" r:id="rId23"/>
  </p:sldIdLst>
  <p:sldSz cx="9144000" cy="6858000" type="screen4x3"/>
  <p:notesSz cx="6858000" cy="9144000"/>
  <p:embeddedFontLst>
    <p:embeddedFont>
      <p:font typeface="나눔바른고딕" charset="-127"/>
      <p:regular r:id="rId25"/>
      <p:bold r:id="rId26"/>
    </p:embeddedFont>
    <p:embeddedFont>
      <p:font typeface="맑은 고딕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EF4"/>
    <a:srgbClr val="FDFDDF"/>
    <a:srgbClr val="525252"/>
    <a:srgbClr val="FCFBFA"/>
    <a:srgbClr val="F8F8F6"/>
    <a:srgbClr val="F4F3EE"/>
    <a:srgbClr val="E0E0D8"/>
    <a:srgbClr val="F4F3F2"/>
    <a:srgbClr val="F4F2F0"/>
    <a:srgbClr val="F1F0E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-147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pPr/>
              <a:t>2020-06-12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2020-06-12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382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2020-06-12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7946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2020-06-12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98534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2020-06-12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67777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2020-06-12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090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2020-06-12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54336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2020-06-12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2400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2020-06-12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5056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2020-06-12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631535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2020-06-12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77865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2020-06-12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60211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pPr/>
              <a:t>2020-06-12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70659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books.google.co.kr/books?id=mYFHBAAAQBAJ&amp;pg=PA60&amp;lpg=PA60&amp;dq=gaussian+Direct+Binary+Search&amp;source=bl&amp;ots=pn1g8LUWp6&amp;sig=ACfU3U0CKm7fP67lhUMg3fljWSLT9gBSKQ&amp;hl=ko&amp;sa=X&amp;ved=2ahUKEwiI9Irl1LTpAhVZIIgKHa_ZA9gQ6AEwAXoECAoQAQ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1" y="249734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smtClean="0">
                <a:solidFill>
                  <a:srgbClr val="525252"/>
                </a:solidFill>
              </a:rPr>
              <a:t>목차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1" y="1034587"/>
            <a:ext cx="3047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 smtClean="0">
                <a:solidFill>
                  <a:srgbClr val="525252"/>
                </a:solidFill>
              </a:rPr>
              <a:t>1. Floyd Steinberg </a:t>
            </a:r>
            <a:r>
              <a:rPr lang="ko-KR" altLang="en-US" sz="2000" b="1" spc="-150" dirty="0" smtClean="0">
                <a:solidFill>
                  <a:srgbClr val="525252"/>
                </a:solidFill>
              </a:rPr>
              <a:t>알고리즘</a:t>
            </a:r>
            <a:endParaRPr lang="ko-KR" altLang="en-US" sz="2000" b="1" spc="-150" dirty="0">
              <a:solidFill>
                <a:srgbClr val="52525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1" y="1563588"/>
            <a:ext cx="3047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 smtClean="0">
                <a:solidFill>
                  <a:srgbClr val="525252"/>
                </a:solidFill>
              </a:rPr>
              <a:t>2. Floyd Steinberg</a:t>
            </a:r>
            <a:r>
              <a:rPr lang="ko-KR" altLang="en-US" sz="2000" b="1" spc="-150" dirty="0" smtClean="0">
                <a:solidFill>
                  <a:srgbClr val="525252"/>
                </a:solidFill>
              </a:rPr>
              <a:t>의 한계점</a:t>
            </a:r>
            <a:endParaRPr lang="ko-KR" altLang="en-US" sz="2000" b="1" spc="-150" dirty="0">
              <a:solidFill>
                <a:srgbClr val="52525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1" y="2079057"/>
            <a:ext cx="620605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 smtClean="0">
                <a:solidFill>
                  <a:srgbClr val="525252"/>
                </a:solidFill>
              </a:rPr>
              <a:t>3. Floyd Steinberg</a:t>
            </a:r>
            <a:r>
              <a:rPr lang="ko-KR" altLang="en-US" sz="2000" b="1" spc="-150" dirty="0" smtClean="0">
                <a:solidFill>
                  <a:srgbClr val="525252"/>
                </a:solidFill>
              </a:rPr>
              <a:t>의 한계점을 극복하기 위해</a:t>
            </a:r>
            <a:r>
              <a:rPr lang="en-US" altLang="ko-KR" sz="2000" b="1" spc="-150" dirty="0" smtClean="0">
                <a:solidFill>
                  <a:srgbClr val="525252"/>
                </a:solidFill>
              </a:rPr>
              <a:t> </a:t>
            </a:r>
            <a:r>
              <a:rPr lang="ko-KR" altLang="en-US" sz="2000" b="1" spc="-150" dirty="0" smtClean="0">
                <a:solidFill>
                  <a:srgbClr val="525252"/>
                </a:solidFill>
              </a:rPr>
              <a:t>시도한 것들</a:t>
            </a:r>
            <a:endParaRPr lang="en-US" altLang="ko-KR" sz="2000" b="1" spc="-150" dirty="0" smtClean="0">
              <a:solidFill>
                <a:srgbClr val="525252"/>
              </a:solidFill>
            </a:endParaRPr>
          </a:p>
          <a:p>
            <a:r>
              <a:rPr lang="en-US" altLang="ko-KR" sz="2000" spc="-150" dirty="0" smtClean="0">
                <a:solidFill>
                  <a:srgbClr val="525252"/>
                </a:solidFill>
              </a:rPr>
              <a:t>  </a:t>
            </a:r>
            <a:r>
              <a:rPr lang="en-US" altLang="ko-KR" sz="1500" spc="-150" dirty="0" smtClean="0">
                <a:solidFill>
                  <a:srgbClr val="525252"/>
                </a:solidFill>
              </a:rPr>
              <a:t>1</a:t>
            </a:r>
            <a:r>
              <a:rPr lang="en-US" altLang="ko-KR" sz="1500" spc="-150" dirty="0" smtClean="0">
                <a:solidFill>
                  <a:srgbClr val="525252"/>
                </a:solidFill>
              </a:rPr>
              <a:t>) </a:t>
            </a:r>
            <a:r>
              <a:rPr lang="ko-KR" altLang="en-US" sz="1500" spc="-150" dirty="0" smtClean="0">
                <a:solidFill>
                  <a:srgbClr val="525252"/>
                </a:solidFill>
              </a:rPr>
              <a:t>가중치를 </a:t>
            </a:r>
            <a:r>
              <a:rPr lang="en-US" altLang="ko-KR" sz="1500" spc="-150" dirty="0" smtClean="0">
                <a:solidFill>
                  <a:srgbClr val="525252"/>
                </a:solidFill>
              </a:rPr>
              <a:t>2</a:t>
            </a:r>
            <a:r>
              <a:rPr lang="ko-KR" altLang="en-US" sz="1500" spc="-150" dirty="0" smtClean="0">
                <a:solidFill>
                  <a:srgbClr val="525252"/>
                </a:solidFill>
              </a:rPr>
              <a:t>방향으로 줄이는 방법</a:t>
            </a:r>
            <a:endParaRPr lang="en-US" altLang="ko-KR" sz="1500" spc="-150" dirty="0" smtClean="0">
              <a:solidFill>
                <a:srgbClr val="525252"/>
              </a:solidFill>
            </a:endParaRPr>
          </a:p>
          <a:p>
            <a:r>
              <a:rPr lang="en-US" altLang="ko-KR" sz="1500" spc="-150" dirty="0" smtClean="0">
                <a:solidFill>
                  <a:srgbClr val="525252"/>
                </a:solidFill>
              </a:rPr>
              <a:t>   2) </a:t>
            </a:r>
            <a:r>
              <a:rPr lang="ko-KR" altLang="en-US" sz="1500" spc="-150" dirty="0" smtClean="0">
                <a:solidFill>
                  <a:srgbClr val="525252"/>
                </a:solidFill>
              </a:rPr>
              <a:t>에러 값을 모은 후 픽셀 값을 빼는 방법</a:t>
            </a:r>
            <a:endParaRPr lang="en-US" altLang="ko-KR" sz="1500" spc="-150" dirty="0" smtClean="0">
              <a:solidFill>
                <a:srgbClr val="525252"/>
              </a:solidFill>
            </a:endParaRPr>
          </a:p>
          <a:p>
            <a:r>
              <a:rPr lang="en-US" altLang="ko-KR" sz="1500" spc="-150" dirty="0" smtClean="0">
                <a:solidFill>
                  <a:srgbClr val="525252"/>
                </a:solidFill>
              </a:rPr>
              <a:t>   3) DBS(</a:t>
            </a:r>
            <a:r>
              <a:rPr lang="en-US" altLang="ko-KR" sz="1500" spc="-150" dirty="0" err="1" smtClean="0">
                <a:solidFill>
                  <a:srgbClr val="525252"/>
                </a:solidFill>
              </a:rPr>
              <a:t>Driect</a:t>
            </a:r>
            <a:r>
              <a:rPr lang="en-US" altLang="ko-KR" sz="1500" spc="-150" dirty="0" smtClean="0">
                <a:solidFill>
                  <a:srgbClr val="525252"/>
                </a:solidFill>
              </a:rPr>
              <a:t> Binary Search)</a:t>
            </a:r>
          </a:p>
          <a:p>
            <a:endParaRPr lang="ko-KR" altLang="en-US" sz="2000" spc="-150" dirty="0">
              <a:solidFill>
                <a:srgbClr val="52525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1" y="3490361"/>
            <a:ext cx="198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 smtClean="0">
                <a:solidFill>
                  <a:srgbClr val="525252"/>
                </a:solidFill>
              </a:rPr>
              <a:t>4. DBS</a:t>
            </a:r>
            <a:r>
              <a:rPr lang="ko-KR" altLang="en-US" sz="2000" b="1" spc="-150" dirty="0" smtClean="0">
                <a:solidFill>
                  <a:srgbClr val="525252"/>
                </a:solidFill>
              </a:rPr>
              <a:t>의 한계점</a:t>
            </a:r>
            <a:r>
              <a:rPr lang="en-US" altLang="ko-KR" sz="2000" b="1" spc="-150" dirty="0" smtClean="0">
                <a:solidFill>
                  <a:srgbClr val="525252"/>
                </a:solidFill>
              </a:rPr>
              <a:t> </a:t>
            </a:r>
            <a:endParaRPr lang="ko-KR" altLang="en-US" sz="2000" b="1" spc="-150" dirty="0">
              <a:solidFill>
                <a:srgbClr val="52525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1" y="4065663"/>
            <a:ext cx="3358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 smtClean="0">
                <a:solidFill>
                  <a:srgbClr val="525252"/>
                </a:solidFill>
              </a:rPr>
              <a:t>5. DBS</a:t>
            </a:r>
            <a:r>
              <a:rPr lang="ko-KR" altLang="en-US" sz="2000" b="1" spc="-150" dirty="0" smtClean="0">
                <a:solidFill>
                  <a:srgbClr val="525252"/>
                </a:solidFill>
              </a:rPr>
              <a:t>와 </a:t>
            </a:r>
            <a:r>
              <a:rPr lang="en-US" altLang="ko-KR" sz="2000" b="1" spc="-150" dirty="0" smtClean="0">
                <a:solidFill>
                  <a:srgbClr val="525252"/>
                </a:solidFill>
              </a:rPr>
              <a:t>Clipping </a:t>
            </a:r>
            <a:r>
              <a:rPr lang="ko-KR" altLang="en-US" sz="2000" b="1" spc="-150" dirty="0" smtClean="0">
                <a:solidFill>
                  <a:srgbClr val="525252"/>
                </a:solidFill>
              </a:rPr>
              <a:t>현상의 관계</a:t>
            </a:r>
            <a:endParaRPr lang="ko-KR" altLang="en-US" sz="2000" b="1" spc="-150" dirty="0">
              <a:solidFill>
                <a:srgbClr val="52525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01" y="4612670"/>
            <a:ext cx="2321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 smtClean="0">
                <a:solidFill>
                  <a:srgbClr val="525252"/>
                </a:solidFill>
              </a:rPr>
              <a:t>6. Clipping Free DBS</a:t>
            </a:r>
            <a:endParaRPr lang="ko-KR" altLang="en-US" sz="2000" b="1" spc="-150" dirty="0">
              <a:solidFill>
                <a:srgbClr val="52525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1566" y="5176006"/>
            <a:ext cx="3238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 smtClean="0">
                <a:solidFill>
                  <a:srgbClr val="525252"/>
                </a:solidFill>
              </a:rPr>
              <a:t>7. Threshold array based DBS</a:t>
            </a:r>
            <a:endParaRPr lang="ko-KR" altLang="en-US" sz="2000" b="1" spc="-150" dirty="0">
              <a:solidFill>
                <a:srgbClr val="52525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1566" y="5771998"/>
            <a:ext cx="1393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 smtClean="0">
                <a:solidFill>
                  <a:srgbClr val="525252"/>
                </a:solidFill>
              </a:rPr>
              <a:t>8. </a:t>
            </a:r>
            <a:r>
              <a:rPr lang="ko-KR" altLang="en-US" sz="2000" b="1" spc="-150" dirty="0" smtClean="0">
                <a:solidFill>
                  <a:srgbClr val="525252"/>
                </a:solidFill>
              </a:rPr>
              <a:t>참고문헌</a:t>
            </a:r>
            <a:endParaRPr lang="en-US" altLang="ko-KR" sz="2000" b="1" spc="-150" dirty="0" smtClean="0">
              <a:solidFill>
                <a:srgbClr val="52525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249734"/>
            <a:ext cx="6954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3. 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한계점을 극복하기 위해 시도한 것들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25883" y="851770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3) DBS (Direct Binary Search)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51146" y="1515648"/>
            <a:ext cx="7903922" cy="4058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</a:rPr>
              <a:t>결과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품질적으로 매우 향상된 결과가 나왔으며 기존 한계점이 해결되었음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단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약간의 경계선에서 번짐 효과가 있음 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가우스 필터의 영향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pPr>
              <a:buFontTx/>
              <a:buChar char="-"/>
            </a:pP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b="1" dirty="0" smtClean="0">
                <a:solidFill>
                  <a:schemeClr val="tx1"/>
                </a:solidFill>
              </a:rPr>
              <a:t>한계점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연산 시간이 상당히 많이 걸리고 현재로써는 실시간 온라인 시스템으로는 사용하기가 어려움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픽셀의 농도가 </a:t>
            </a:r>
            <a:r>
              <a:rPr lang="en-US" altLang="ko-KR" dirty="0" smtClean="0">
                <a:solidFill>
                  <a:schemeClr val="tx1"/>
                </a:solidFill>
              </a:rPr>
              <a:t>99% 98% 2% 1% </a:t>
            </a:r>
            <a:r>
              <a:rPr lang="ko-KR" altLang="en-US" dirty="0" smtClean="0">
                <a:solidFill>
                  <a:schemeClr val="tx1"/>
                </a:solidFill>
              </a:rPr>
              <a:t>에서 픽셀들이 유실되는 </a:t>
            </a:r>
            <a:r>
              <a:rPr lang="en-US" altLang="ko-KR" dirty="0" smtClean="0">
                <a:solidFill>
                  <a:schemeClr val="tx1"/>
                </a:solidFill>
              </a:rPr>
              <a:t>Clipping </a:t>
            </a:r>
            <a:r>
              <a:rPr lang="ko-KR" altLang="en-US" dirty="0" smtClean="0">
                <a:solidFill>
                  <a:schemeClr val="tx1"/>
                </a:solidFill>
              </a:rPr>
              <a:t>현상이 발생함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95113" y="1692692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1) </a:t>
            </a:r>
            <a:r>
              <a:rPr lang="ko-KR" altLang="en-US" sz="2000" dirty="0" smtClean="0">
                <a:solidFill>
                  <a:schemeClr val="tx1"/>
                </a:solidFill>
              </a:rPr>
              <a:t>정규분포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난수</a:t>
            </a:r>
            <a:r>
              <a:rPr lang="ko-KR" altLang="en-US" sz="2000" dirty="0" smtClean="0">
                <a:solidFill>
                  <a:schemeClr val="tx1"/>
                </a:solidFill>
              </a:rPr>
              <a:t> 발생 알고리즘으로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하프톤</a:t>
            </a:r>
            <a:r>
              <a:rPr lang="ko-KR" altLang="en-US" sz="2000" dirty="0" smtClean="0">
                <a:solidFill>
                  <a:schemeClr val="tx1"/>
                </a:solidFill>
              </a:rPr>
              <a:t> 이미지 생성  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95113" y="2359442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2)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가우시안</a:t>
            </a:r>
            <a:r>
              <a:rPr lang="ko-KR" altLang="en-US" sz="2000" dirty="0" smtClean="0">
                <a:solidFill>
                  <a:schemeClr val="tx1"/>
                </a:solidFill>
              </a:rPr>
              <a:t> 필터 생성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6950" y="3094226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3) </a:t>
            </a:r>
            <a:r>
              <a:rPr lang="ko-KR" altLang="en-US" sz="2000" dirty="0" smtClean="0">
                <a:solidFill>
                  <a:schemeClr val="tx1"/>
                </a:solidFill>
              </a:rPr>
              <a:t>생성한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가우시안</a:t>
            </a:r>
            <a:r>
              <a:rPr lang="ko-KR" altLang="en-US" sz="2000" dirty="0" smtClean="0">
                <a:solidFill>
                  <a:schemeClr val="tx1"/>
                </a:solidFill>
              </a:rPr>
              <a:t> 필터로 자기상관</a:t>
            </a:r>
            <a:r>
              <a:rPr lang="en-US" altLang="ko-KR" sz="2000" dirty="0" smtClean="0">
                <a:solidFill>
                  <a:schemeClr val="tx1"/>
                </a:solidFill>
              </a:rPr>
              <a:t>(CPP)</a:t>
            </a:r>
            <a:r>
              <a:rPr lang="ko-KR" altLang="en-US" sz="2000" dirty="0" smtClean="0">
                <a:solidFill>
                  <a:schemeClr val="tx1"/>
                </a:solidFill>
              </a:rPr>
              <a:t> 행렬 생성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03277" y="3804523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4)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하프톤</a:t>
            </a:r>
            <a:r>
              <a:rPr lang="ko-KR" altLang="en-US" sz="2000" dirty="0" smtClean="0">
                <a:solidFill>
                  <a:schemeClr val="tx1"/>
                </a:solidFill>
              </a:rPr>
              <a:t> 이미지와 원본 이미지의 각 픽셀에 대해 에러 값 계산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03278" y="4694426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5) </a:t>
            </a:r>
            <a:r>
              <a:rPr lang="ko-KR" altLang="en-US" sz="2000" dirty="0" smtClean="0">
                <a:solidFill>
                  <a:schemeClr val="tx1"/>
                </a:solidFill>
              </a:rPr>
              <a:t>에러 값과 자기상관 행렬로 상호상관 행렬</a:t>
            </a:r>
            <a:r>
              <a:rPr lang="en-US" altLang="ko-KR" sz="2000" dirty="0" smtClean="0">
                <a:solidFill>
                  <a:schemeClr val="tx1"/>
                </a:solidFill>
              </a:rPr>
              <a:t>(CEP)</a:t>
            </a:r>
            <a:r>
              <a:rPr lang="ko-KR" altLang="en-US" sz="2000" dirty="0" smtClean="0">
                <a:solidFill>
                  <a:schemeClr val="tx1"/>
                </a:solidFill>
              </a:rPr>
              <a:t> 생성 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95113" y="5385669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6) DBS </a:t>
            </a:r>
            <a:r>
              <a:rPr lang="ko-KR" altLang="en-US" sz="2000" dirty="0" smtClean="0">
                <a:solidFill>
                  <a:schemeClr val="tx1"/>
                </a:solidFill>
              </a:rPr>
              <a:t>알고리즘 수행 시작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1001" y="249734"/>
            <a:ext cx="6954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3. 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한계점을 극복하기 위해 시도한 것들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25883" y="851770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3-1) DBS (Direct Binary Search) </a:t>
            </a:r>
            <a:r>
              <a:rPr lang="ko-KR" altLang="en-US" sz="2000" dirty="0" smtClean="0">
                <a:solidFill>
                  <a:schemeClr val="tx1"/>
                </a:solidFill>
              </a:rPr>
              <a:t>과정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conv_kerne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0318" y="1484582"/>
            <a:ext cx="7082517" cy="503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1" y="249734"/>
            <a:ext cx="6954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3. 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한계점을 극복하기 위해 시도한 것들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25883" y="851770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3-2) </a:t>
            </a:r>
            <a:r>
              <a:rPr lang="ko-KR" altLang="en-US" sz="2000" dirty="0" smtClean="0">
                <a:solidFill>
                  <a:schemeClr val="tx1"/>
                </a:solidFill>
              </a:rPr>
              <a:t>자기상관 행렬과 상호상관 행렬 연산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81001" y="249734"/>
            <a:ext cx="6954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3. 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한계점을 극복하기 위해 시도한 것들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25883" y="851770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3-2) </a:t>
            </a:r>
            <a:r>
              <a:rPr lang="ko-KR" altLang="en-US" sz="2000" dirty="0" smtClean="0">
                <a:solidFill>
                  <a:schemeClr val="tx1"/>
                </a:solidFill>
              </a:rPr>
              <a:t>자기상관 행렬과 상호상관 행렬 연산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10" name="그림 9" descr="conv_transpose_48qotaov1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1850" y="1454150"/>
            <a:ext cx="7366000" cy="4978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29799" y="1700857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smtClean="0">
                <a:solidFill>
                  <a:schemeClr val="tx1"/>
                </a:solidFill>
              </a:rPr>
              <a:t>각 픽셀에 대해 하프 톤 이미지 픽셀 값 </a:t>
            </a:r>
            <a:r>
              <a:rPr lang="en-US" altLang="ko-KR" sz="2000" dirty="0" smtClean="0">
                <a:solidFill>
                  <a:schemeClr val="tx1"/>
                </a:solidFill>
              </a:rPr>
              <a:t>– </a:t>
            </a:r>
            <a:r>
              <a:rPr lang="ko-KR" altLang="en-US" sz="2000" dirty="0" smtClean="0">
                <a:solidFill>
                  <a:schemeClr val="tx1"/>
                </a:solidFill>
              </a:rPr>
              <a:t>원본이미지 픽셀 값 </a:t>
            </a:r>
            <a:r>
              <a:rPr lang="en-US" altLang="ko-KR" sz="2000" dirty="0" smtClean="0">
                <a:solidFill>
                  <a:schemeClr val="tx1"/>
                </a:solidFill>
              </a:rPr>
              <a:t>/ 255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706" y="2779259"/>
            <a:ext cx="7600333" cy="298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직사각형 5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81001" y="249734"/>
            <a:ext cx="6954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3. 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한계점을 극복하기 위해 시도한 것들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25883" y="851770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3-3) </a:t>
            </a:r>
            <a:r>
              <a:rPr lang="ko-KR" altLang="en-US" sz="2000" dirty="0" smtClean="0">
                <a:solidFill>
                  <a:schemeClr val="tx1"/>
                </a:solidFill>
              </a:rPr>
              <a:t>에러 값 연산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21635" y="1268151"/>
            <a:ext cx="8542751" cy="21281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smtClean="0">
                <a:solidFill>
                  <a:schemeClr val="tx1"/>
                </a:solidFill>
              </a:rPr>
              <a:t>각 픽셀에 대해 자기자신을 </a:t>
            </a:r>
            <a:r>
              <a:rPr lang="en-US" altLang="ko-KR" sz="2000" dirty="0" smtClean="0">
                <a:solidFill>
                  <a:schemeClr val="tx1"/>
                </a:solidFill>
              </a:rPr>
              <a:t>toggling </a:t>
            </a:r>
            <a:r>
              <a:rPr lang="ko-KR" altLang="en-US" sz="2000" dirty="0" smtClean="0">
                <a:solidFill>
                  <a:schemeClr val="tx1"/>
                </a:solidFill>
              </a:rPr>
              <a:t>하고 주변 픽셀 </a:t>
            </a:r>
            <a:r>
              <a:rPr lang="en-US" altLang="ko-KR" sz="2000" dirty="0" smtClean="0">
                <a:solidFill>
                  <a:schemeClr val="tx1"/>
                </a:solidFill>
              </a:rPr>
              <a:t>8</a:t>
            </a:r>
            <a:r>
              <a:rPr lang="ko-KR" altLang="en-US" sz="2000" dirty="0" smtClean="0">
                <a:solidFill>
                  <a:schemeClr val="tx1"/>
                </a:solidFill>
              </a:rPr>
              <a:t>개에 대해 </a:t>
            </a:r>
            <a:r>
              <a:rPr lang="en-US" altLang="ko-KR" sz="2000" dirty="0" smtClean="0">
                <a:solidFill>
                  <a:schemeClr val="tx1"/>
                </a:solidFill>
              </a:rPr>
              <a:t>Swapping </a:t>
            </a:r>
            <a:r>
              <a:rPr lang="ko-KR" altLang="en-US" sz="2000" dirty="0" smtClean="0">
                <a:solidFill>
                  <a:schemeClr val="tx1"/>
                </a:solidFill>
              </a:rPr>
              <a:t>하여 에러 값을 계산하고 그 중 최소값을 구하면서 진행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endParaRPr lang="en-US" altLang="ko-KR" sz="2000" dirty="0" smtClean="0">
              <a:solidFill>
                <a:schemeClr val="tx1"/>
              </a:solidFill>
            </a:endParaRPr>
          </a:p>
          <a:p>
            <a:endParaRPr lang="en-US" altLang="ko-KR" sz="2000" dirty="0" smtClean="0">
              <a:solidFill>
                <a:schemeClr val="tx1"/>
              </a:solidFill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</a:rPr>
              <a:t>구한 에러 값이 </a:t>
            </a:r>
            <a:r>
              <a:rPr lang="en-US" altLang="ko-KR" sz="2000" dirty="0" smtClean="0">
                <a:solidFill>
                  <a:schemeClr val="tx1"/>
                </a:solidFill>
              </a:rPr>
              <a:t>0</a:t>
            </a:r>
            <a:r>
              <a:rPr lang="ko-KR" altLang="en-US" sz="2000" dirty="0" smtClean="0">
                <a:solidFill>
                  <a:schemeClr val="tx1"/>
                </a:solidFill>
              </a:rPr>
              <a:t>보다 작을 경우 상호상관 행렬과 현재 픽셀 값을 갱신하면서 모든 픽셀에 대한에러 값이 </a:t>
            </a:r>
            <a:r>
              <a:rPr lang="en-US" altLang="ko-KR" sz="2000" dirty="0" smtClean="0">
                <a:solidFill>
                  <a:schemeClr val="tx1"/>
                </a:solidFill>
              </a:rPr>
              <a:t>0</a:t>
            </a:r>
            <a:r>
              <a:rPr lang="ko-KR" altLang="en-US" sz="2000" dirty="0" smtClean="0">
                <a:solidFill>
                  <a:schemeClr val="tx1"/>
                </a:solidFill>
              </a:rPr>
              <a:t>보다 같거나 커질 때까지 반복 시행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037" y="4447663"/>
            <a:ext cx="8270422" cy="481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1799" y="5282974"/>
            <a:ext cx="8393113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직선 화살표 연결선 9"/>
          <p:cNvCxnSpPr/>
          <p:nvPr/>
        </p:nvCxnSpPr>
        <p:spPr>
          <a:xfrm>
            <a:off x="4547507" y="2090057"/>
            <a:ext cx="0" cy="4653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397141" y="3502478"/>
            <a:ext cx="8542751" cy="6299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a1, a0</a:t>
            </a:r>
            <a:r>
              <a:rPr lang="ko-KR" altLang="en-US" sz="2000" dirty="0" smtClean="0">
                <a:solidFill>
                  <a:schemeClr val="tx1"/>
                </a:solidFill>
              </a:rPr>
              <a:t>은 픽셀에 대해 </a:t>
            </a:r>
            <a:r>
              <a:rPr lang="en-US" altLang="ko-KR" sz="2000" dirty="0" smtClean="0">
                <a:solidFill>
                  <a:schemeClr val="tx1"/>
                </a:solidFill>
              </a:rPr>
              <a:t>toggling</a:t>
            </a:r>
            <a:r>
              <a:rPr lang="ko-KR" altLang="en-US" sz="2000" dirty="0" smtClean="0">
                <a:solidFill>
                  <a:schemeClr val="tx1"/>
                </a:solidFill>
              </a:rPr>
              <a:t>과 </a:t>
            </a:r>
            <a:r>
              <a:rPr lang="en-US" altLang="ko-KR" sz="2000" dirty="0" smtClean="0">
                <a:solidFill>
                  <a:schemeClr val="tx1"/>
                </a:solidFill>
              </a:rPr>
              <a:t>Swapping</a:t>
            </a:r>
            <a:r>
              <a:rPr lang="ko-KR" altLang="en-US" sz="2000" dirty="0" smtClean="0">
                <a:solidFill>
                  <a:schemeClr val="tx1"/>
                </a:solidFill>
              </a:rPr>
              <a:t>을 시킨 수치 </a:t>
            </a:r>
            <a:r>
              <a:rPr lang="en-US" altLang="ko-KR" sz="2000" dirty="0" smtClean="0">
                <a:solidFill>
                  <a:schemeClr val="tx1"/>
                </a:solidFill>
              </a:rPr>
              <a:t>1</a:t>
            </a:r>
            <a:r>
              <a:rPr lang="ko-KR" altLang="en-US" sz="2000" dirty="0" smtClean="0">
                <a:solidFill>
                  <a:schemeClr val="tx1"/>
                </a:solidFill>
              </a:rPr>
              <a:t>이면 픽셀 값이 </a:t>
            </a:r>
            <a:r>
              <a:rPr lang="en-US" altLang="ko-KR" sz="2000" dirty="0" smtClean="0">
                <a:solidFill>
                  <a:schemeClr val="tx1"/>
                </a:solidFill>
              </a:rPr>
              <a:t>255(gray scale </a:t>
            </a:r>
            <a:r>
              <a:rPr lang="ko-KR" altLang="en-US" sz="2000" dirty="0" smtClean="0">
                <a:solidFill>
                  <a:schemeClr val="tx1"/>
                </a:solidFill>
              </a:rPr>
              <a:t>기준</a:t>
            </a:r>
            <a:r>
              <a:rPr lang="en-US" altLang="ko-KR" sz="2000" dirty="0" smtClean="0">
                <a:solidFill>
                  <a:schemeClr val="tx1"/>
                </a:solidFill>
              </a:rPr>
              <a:t>) -1 </a:t>
            </a:r>
            <a:r>
              <a:rPr lang="ko-KR" altLang="en-US" sz="2000" dirty="0" smtClean="0">
                <a:solidFill>
                  <a:schemeClr val="tx1"/>
                </a:solidFill>
              </a:rPr>
              <a:t>이면 </a:t>
            </a:r>
            <a:r>
              <a:rPr lang="en-US" altLang="ko-KR" sz="2000" dirty="0" smtClean="0">
                <a:solidFill>
                  <a:schemeClr val="tx1"/>
                </a:solidFill>
              </a:rPr>
              <a:t>0, 0</a:t>
            </a:r>
            <a:r>
              <a:rPr lang="ko-KR" altLang="en-US" sz="2000" dirty="0" smtClean="0">
                <a:solidFill>
                  <a:schemeClr val="tx1"/>
                </a:solidFill>
              </a:rPr>
              <a:t>이면 현재 픽셀 값 그대로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81001" y="249734"/>
            <a:ext cx="6954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3. 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한계점을 극복하기 위해 시도한 것들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25883" y="851770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3-4) DBS </a:t>
            </a:r>
            <a:r>
              <a:rPr lang="ko-KR" altLang="en-US" sz="2000" dirty="0" smtClean="0">
                <a:solidFill>
                  <a:schemeClr val="tx1"/>
                </a:solidFill>
              </a:rPr>
              <a:t>알고리즘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067817" y="750776"/>
            <a:ext cx="2254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rgbClr val="525252"/>
                </a:solidFill>
              </a:rPr>
              <a:t>Floyd Steinberg </a:t>
            </a:r>
            <a:r>
              <a:rPr lang="ko-KR" altLang="en-US" sz="2000" spc="-150" dirty="0" smtClean="0">
                <a:solidFill>
                  <a:srgbClr val="525252"/>
                </a:solidFill>
              </a:rPr>
              <a:t>결과</a:t>
            </a:r>
            <a:endParaRPr lang="en-US" altLang="ko-KR" sz="2000" spc="-150" dirty="0" smtClean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836108" y="727812"/>
            <a:ext cx="1144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rgbClr val="525252"/>
                </a:solidFill>
              </a:rPr>
              <a:t>DBS</a:t>
            </a:r>
            <a:r>
              <a:rPr lang="ko-KR" altLang="en-US" sz="2000" spc="-150" dirty="0" smtClean="0">
                <a:solidFill>
                  <a:srgbClr val="525252"/>
                </a:solidFill>
              </a:rPr>
              <a:t> 결과</a:t>
            </a:r>
            <a:endParaRPr lang="ko-KR" altLang="en-US" sz="2000" spc="-150" dirty="0">
              <a:solidFill>
                <a:srgbClr val="525252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7156" y="1139868"/>
            <a:ext cx="4320762" cy="5104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8099" y="1152394"/>
            <a:ext cx="4325565" cy="5018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067817" y="750776"/>
            <a:ext cx="2254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rgbClr val="525252"/>
                </a:solidFill>
              </a:rPr>
              <a:t>Floyd Steinberg </a:t>
            </a:r>
            <a:r>
              <a:rPr lang="ko-KR" altLang="en-US" sz="2000" spc="-150" dirty="0" smtClean="0">
                <a:solidFill>
                  <a:srgbClr val="525252"/>
                </a:solidFill>
              </a:rPr>
              <a:t>결과</a:t>
            </a:r>
            <a:endParaRPr lang="en-US" altLang="ko-KR" sz="2000" spc="-150" dirty="0" smtClean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836108" y="727812"/>
            <a:ext cx="1144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rgbClr val="525252"/>
                </a:solidFill>
              </a:rPr>
              <a:t>DBS</a:t>
            </a:r>
            <a:r>
              <a:rPr lang="ko-KR" altLang="en-US" sz="2000" spc="-150" dirty="0" smtClean="0">
                <a:solidFill>
                  <a:srgbClr val="525252"/>
                </a:solidFill>
              </a:rPr>
              <a:t> 결과</a:t>
            </a:r>
            <a:endParaRPr lang="ko-KR" altLang="en-US" sz="2000" spc="-150" dirty="0">
              <a:solidFill>
                <a:srgbClr val="525252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2208" y="1152395"/>
            <a:ext cx="4321480" cy="4345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673" y="1127342"/>
            <a:ext cx="4321957" cy="4471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249734"/>
            <a:ext cx="3094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4. DBS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의 한계점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63464" y="1014607"/>
            <a:ext cx="7903922" cy="887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dirty="0" smtClean="0">
                <a:solidFill>
                  <a:schemeClr val="tx1"/>
                </a:solidFill>
              </a:rPr>
              <a:t>- Clipping </a:t>
            </a:r>
            <a:r>
              <a:rPr lang="ko-KR" altLang="en-US" dirty="0" smtClean="0">
                <a:solidFill>
                  <a:schemeClr val="tx1"/>
                </a:solidFill>
              </a:rPr>
              <a:t>현상이라고 하며 특정 농도 이하 또는 이상의 값에서 점과 점의 톤이 유실되는 현상이 나타난다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3093" y="1976959"/>
            <a:ext cx="8678636" cy="1979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6651" y="4079270"/>
            <a:ext cx="7107828" cy="242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249734"/>
            <a:ext cx="5410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5. DBS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와 </a:t>
            </a:r>
            <a:r>
              <a:rPr lang="en-US" altLang="ko-KR" sz="3200" spc="-150" dirty="0" smtClean="0">
                <a:solidFill>
                  <a:srgbClr val="525252"/>
                </a:solidFill>
              </a:rPr>
              <a:t>Clipping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현상의 관계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63464" y="1014607"/>
            <a:ext cx="7903922" cy="4058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>
              <a:solidFill>
                <a:schemeClr val="tx1"/>
              </a:solidFill>
            </a:endParaRPr>
          </a:p>
          <a:p>
            <a:pPr algn="just">
              <a:buFontTx/>
              <a:buChar char="-"/>
            </a:pP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가우시안</a:t>
            </a:r>
            <a:r>
              <a:rPr lang="ko-KR" altLang="en-US" dirty="0" smtClean="0">
                <a:solidFill>
                  <a:schemeClr val="tx1"/>
                </a:solidFill>
              </a:rPr>
              <a:t> 필터에서 시그마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값이 </a:t>
            </a:r>
            <a:r>
              <a:rPr lang="en-US" altLang="ko-KR" dirty="0" smtClean="0">
                <a:solidFill>
                  <a:schemeClr val="tx1"/>
                </a:solidFill>
              </a:rPr>
              <a:t>1.2</a:t>
            </a:r>
            <a:r>
              <a:rPr lang="ko-KR" altLang="en-US" dirty="0" err="1" smtClean="0">
                <a:solidFill>
                  <a:schemeClr val="tx1"/>
                </a:solidFill>
              </a:rPr>
              <a:t>일때</a:t>
            </a:r>
            <a:r>
              <a:rPr lang="ko-KR" altLang="en-US" dirty="0" smtClean="0">
                <a:solidFill>
                  <a:schemeClr val="tx1"/>
                </a:solidFill>
              </a:rPr>
              <a:t> 결과가 가장 좋다는 연구결과가 나옴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algn="just">
              <a:buFontTx/>
              <a:buChar char="-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algn="just">
              <a:buFontTx/>
              <a:buChar char="-"/>
            </a:pP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가우시안</a:t>
            </a:r>
            <a:r>
              <a:rPr lang="ko-KR" altLang="en-US" dirty="0" smtClean="0">
                <a:solidFill>
                  <a:schemeClr val="tx1"/>
                </a:solidFill>
              </a:rPr>
              <a:t> 필터 </a:t>
            </a:r>
            <a:r>
              <a:rPr lang="en-US" altLang="ko-KR" dirty="0" smtClean="0">
                <a:solidFill>
                  <a:schemeClr val="tx1"/>
                </a:solidFill>
              </a:rPr>
              <a:t>size </a:t>
            </a:r>
            <a:r>
              <a:rPr lang="ko-KR" altLang="en-US" dirty="0" smtClean="0">
                <a:solidFill>
                  <a:schemeClr val="tx1"/>
                </a:solidFill>
              </a:rPr>
              <a:t>는 </a:t>
            </a:r>
            <a:r>
              <a:rPr lang="en-US" altLang="ko-KR" dirty="0" smtClean="0">
                <a:solidFill>
                  <a:schemeClr val="tx1"/>
                </a:solidFill>
              </a:rPr>
              <a:t>(7 X 7) </a:t>
            </a:r>
            <a:r>
              <a:rPr lang="ko-KR" altLang="en-US" dirty="0" smtClean="0">
                <a:solidFill>
                  <a:schemeClr val="tx1"/>
                </a:solidFill>
              </a:rPr>
              <a:t>일 때 가장 좋았으며 그 이상의 </a:t>
            </a:r>
            <a:r>
              <a:rPr lang="en-US" altLang="ko-KR" dirty="0" smtClean="0">
                <a:solidFill>
                  <a:schemeClr val="tx1"/>
                </a:solidFill>
              </a:rPr>
              <a:t>size</a:t>
            </a:r>
            <a:r>
              <a:rPr lang="ko-KR" altLang="en-US" dirty="0" smtClean="0">
                <a:solidFill>
                  <a:schemeClr val="tx1"/>
                </a:solidFill>
              </a:rPr>
              <a:t>로 해도 차이가 거의 </a:t>
            </a:r>
            <a:r>
              <a:rPr lang="ko-KR" altLang="en-US" dirty="0" err="1" smtClean="0">
                <a:solidFill>
                  <a:schemeClr val="tx1"/>
                </a:solidFill>
              </a:rPr>
              <a:t>안남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algn="just">
              <a:buFontTx/>
              <a:buChar char="-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dirty="0" smtClean="0">
                <a:solidFill>
                  <a:schemeClr val="tx1"/>
                </a:solidFill>
              </a:rPr>
              <a:t> Clipping </a:t>
            </a:r>
            <a:r>
              <a:rPr lang="ko-KR" altLang="en-US" dirty="0" smtClean="0">
                <a:solidFill>
                  <a:schemeClr val="tx1"/>
                </a:solidFill>
              </a:rPr>
              <a:t>현상이 나타나는 경계 값 </a:t>
            </a:r>
            <a:r>
              <a:rPr lang="en-US" altLang="ko-KR" dirty="0" smtClean="0">
                <a:solidFill>
                  <a:schemeClr val="tx1"/>
                </a:solidFill>
              </a:rPr>
              <a:t>D = 5/255 </a:t>
            </a:r>
            <a:r>
              <a:rPr lang="ko-KR" altLang="en-US" dirty="0" smtClean="0">
                <a:solidFill>
                  <a:schemeClr val="tx1"/>
                </a:solidFill>
              </a:rPr>
              <a:t>와 </a:t>
            </a:r>
            <a:r>
              <a:rPr lang="en-US" altLang="ko-KR" dirty="0" smtClean="0">
                <a:solidFill>
                  <a:schemeClr val="tx1"/>
                </a:solidFill>
              </a:rPr>
              <a:t>6/255 </a:t>
            </a:r>
            <a:r>
              <a:rPr lang="ko-KR" altLang="en-US" dirty="0" smtClean="0">
                <a:solidFill>
                  <a:schemeClr val="tx1"/>
                </a:solidFill>
              </a:rPr>
              <a:t>사이임</a:t>
            </a:r>
            <a:r>
              <a:rPr lang="en-US" altLang="ko-KR" dirty="0" smtClean="0">
                <a:solidFill>
                  <a:schemeClr val="tx1"/>
                </a:solidFill>
              </a:rPr>
              <a:t>. D</a:t>
            </a:r>
            <a:r>
              <a:rPr lang="ko-KR" altLang="en-US" dirty="0" smtClean="0">
                <a:solidFill>
                  <a:schemeClr val="tx1"/>
                </a:solidFill>
              </a:rPr>
              <a:t>가 감소할수록 시그마 값이 증가함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249734"/>
            <a:ext cx="48878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1. Floyd Steinberg 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알고리즘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732756" y="2004166"/>
            <a:ext cx="1290181" cy="115239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5436295" y="2555311"/>
            <a:ext cx="1002083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4974920" y="3246330"/>
            <a:ext cx="969036" cy="7118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rot="16200000" flipH="1">
            <a:off x="3832966" y="3870545"/>
            <a:ext cx="1139868" cy="125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rot="5400000">
            <a:off x="2987625" y="3264956"/>
            <a:ext cx="765848" cy="7286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6776581" y="2154478"/>
            <a:ext cx="851770" cy="776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7/16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972838" y="4649245"/>
            <a:ext cx="851770" cy="776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5/16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252575" y="4661771"/>
            <a:ext cx="851770" cy="776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1/16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194142" y="4649245"/>
            <a:ext cx="851770" cy="776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3/16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745282" y="1615859"/>
            <a:ext cx="1252603" cy="263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Pixel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249734"/>
            <a:ext cx="3631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6. Clipping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 </a:t>
            </a:r>
            <a:r>
              <a:rPr lang="en-US" altLang="ko-KR" sz="3200" spc="-150" dirty="0" smtClean="0">
                <a:solidFill>
                  <a:srgbClr val="525252"/>
                </a:solidFill>
              </a:rPr>
              <a:t>Free DBS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63464" y="1014606"/>
            <a:ext cx="7903922" cy="52800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>
              <a:solidFill>
                <a:schemeClr val="tx1"/>
              </a:solidFill>
            </a:endParaRPr>
          </a:p>
          <a:p>
            <a:pPr algn="just"/>
            <a:r>
              <a:rPr lang="ko-KR" altLang="en-US" dirty="0" smtClean="0">
                <a:solidFill>
                  <a:schemeClr val="tx1"/>
                </a:solidFill>
              </a:rPr>
              <a:t>과정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1. DBS </a:t>
            </a:r>
            <a:r>
              <a:rPr lang="ko-KR" altLang="en-US" dirty="0" smtClean="0">
                <a:solidFill>
                  <a:schemeClr val="tx1"/>
                </a:solidFill>
              </a:rPr>
              <a:t>알고리즘 기반으로 임계 값 행렬 </a:t>
            </a:r>
            <a:r>
              <a:rPr lang="en-US" altLang="ko-KR" dirty="0" smtClean="0">
                <a:solidFill>
                  <a:schemeClr val="tx1"/>
                </a:solidFill>
              </a:rPr>
              <a:t>Threshold array (T) </a:t>
            </a:r>
            <a:r>
              <a:rPr lang="ko-KR" altLang="en-US" dirty="0" smtClean="0">
                <a:solidFill>
                  <a:schemeClr val="tx1"/>
                </a:solidFill>
              </a:rPr>
              <a:t>를 생성한다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algn="just"/>
            <a:endParaRPr lang="en-US" altLang="ko-KR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dirty="0" smtClean="0">
                <a:solidFill>
                  <a:schemeClr val="tx1"/>
                </a:solidFill>
              </a:rPr>
              <a:t>2. </a:t>
            </a:r>
            <a:r>
              <a:rPr lang="ko-KR" altLang="en-US" dirty="0" smtClean="0">
                <a:solidFill>
                  <a:schemeClr val="tx1"/>
                </a:solidFill>
              </a:rPr>
              <a:t>생성한 </a:t>
            </a:r>
            <a:r>
              <a:rPr lang="en-US" altLang="ko-KR" dirty="0" smtClean="0">
                <a:solidFill>
                  <a:schemeClr val="tx1"/>
                </a:solidFill>
              </a:rPr>
              <a:t>T</a:t>
            </a:r>
            <a:r>
              <a:rPr lang="ko-KR" altLang="en-US" dirty="0" smtClean="0">
                <a:solidFill>
                  <a:schemeClr val="tx1"/>
                </a:solidFill>
              </a:rPr>
              <a:t>를 기반으로 농도가 </a:t>
            </a:r>
            <a:r>
              <a:rPr lang="en-US" altLang="ko-KR" dirty="0" smtClean="0">
                <a:solidFill>
                  <a:schemeClr val="tx1"/>
                </a:solidFill>
              </a:rPr>
              <a:t>D </a:t>
            </a:r>
            <a:r>
              <a:rPr lang="ko-KR" altLang="en-US" dirty="0" smtClean="0">
                <a:solidFill>
                  <a:schemeClr val="tx1"/>
                </a:solidFill>
              </a:rPr>
              <a:t>이하 </a:t>
            </a:r>
            <a:r>
              <a:rPr lang="en-US" altLang="ko-KR" dirty="0" smtClean="0">
                <a:solidFill>
                  <a:schemeClr val="tx1"/>
                </a:solidFill>
              </a:rPr>
              <a:t>1 – D </a:t>
            </a:r>
            <a:r>
              <a:rPr lang="ko-KR" altLang="en-US" dirty="0" smtClean="0">
                <a:solidFill>
                  <a:schemeClr val="tx1"/>
                </a:solidFill>
              </a:rPr>
              <a:t>이상인 픽셀에 대하여 </a:t>
            </a:r>
            <a:r>
              <a:rPr lang="en-US" altLang="ko-KR" dirty="0" smtClean="0">
                <a:solidFill>
                  <a:schemeClr val="tx1"/>
                </a:solidFill>
              </a:rPr>
              <a:t>Ordered Dither</a:t>
            </a:r>
            <a:r>
              <a:rPr lang="ko-KR" altLang="en-US" dirty="0" smtClean="0">
                <a:solidFill>
                  <a:schemeClr val="tx1"/>
                </a:solidFill>
              </a:rPr>
              <a:t>를 적용한다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algn="just"/>
            <a:endParaRPr lang="en-US" altLang="ko-KR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dirty="0" smtClean="0">
                <a:solidFill>
                  <a:schemeClr val="tx1"/>
                </a:solidFill>
              </a:rPr>
              <a:t>3. Ordered Dither</a:t>
            </a:r>
            <a:r>
              <a:rPr lang="ko-KR" altLang="en-US" dirty="0" smtClean="0">
                <a:solidFill>
                  <a:schemeClr val="tx1"/>
                </a:solidFill>
              </a:rPr>
              <a:t>를 적용하면서 값이 결정된 픽셀과 결정되지 않은 픽셀을 구분한다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</a:p>
          <a:p>
            <a:pPr algn="just"/>
            <a:endParaRPr lang="en-US" altLang="ko-KR" dirty="0" smtClean="0">
              <a:solidFill>
                <a:schemeClr val="tx1"/>
              </a:solidFill>
            </a:endParaRPr>
          </a:p>
          <a:p>
            <a:pPr algn="just"/>
            <a:r>
              <a:rPr lang="ko-KR" altLang="en-US" dirty="0" smtClean="0">
                <a:solidFill>
                  <a:schemeClr val="tx1"/>
                </a:solidFill>
              </a:rPr>
              <a:t>값이 결정된 픽셀 조건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342900" indent="-342900" algn="just">
              <a:buAutoNum type="arabicParenR"/>
            </a:pPr>
            <a:r>
              <a:rPr lang="ko-KR" altLang="en-US" dirty="0" smtClean="0">
                <a:solidFill>
                  <a:schemeClr val="tx1"/>
                </a:solidFill>
              </a:rPr>
              <a:t>원본 이미지 픽셀 값 </a:t>
            </a:r>
            <a:r>
              <a:rPr lang="en-US" altLang="ko-KR" dirty="0" smtClean="0">
                <a:solidFill>
                  <a:schemeClr val="tx1"/>
                </a:solidFill>
              </a:rPr>
              <a:t>&lt; D and Ordered Dither </a:t>
            </a:r>
            <a:r>
              <a:rPr lang="ko-KR" altLang="en-US" dirty="0" smtClean="0">
                <a:solidFill>
                  <a:schemeClr val="tx1"/>
                </a:solidFill>
              </a:rPr>
              <a:t>적용한 </a:t>
            </a:r>
            <a:r>
              <a:rPr lang="ko-KR" altLang="en-US" dirty="0" err="1" smtClean="0">
                <a:solidFill>
                  <a:schemeClr val="tx1"/>
                </a:solidFill>
              </a:rPr>
              <a:t>하프톤</a:t>
            </a:r>
            <a:r>
              <a:rPr lang="ko-KR" altLang="en-US" dirty="0" smtClean="0">
                <a:solidFill>
                  <a:schemeClr val="tx1"/>
                </a:solidFill>
              </a:rPr>
              <a:t> 이미지 픽셀 값 </a:t>
            </a:r>
            <a:r>
              <a:rPr lang="en-US" altLang="ko-KR" dirty="0" smtClean="0">
                <a:solidFill>
                  <a:schemeClr val="tx1"/>
                </a:solidFill>
              </a:rPr>
              <a:t>= 1</a:t>
            </a:r>
          </a:p>
          <a:p>
            <a:pPr marL="342900" indent="-342900" algn="just">
              <a:buFontTx/>
              <a:buAutoNum type="arabicParenR"/>
            </a:pPr>
            <a:r>
              <a:rPr lang="ko-KR" altLang="en-US" dirty="0" smtClean="0">
                <a:solidFill>
                  <a:schemeClr val="tx1"/>
                </a:solidFill>
              </a:rPr>
              <a:t>원본 이미지 픽셀 값 </a:t>
            </a:r>
            <a:r>
              <a:rPr lang="en-US" altLang="ko-KR" dirty="0" smtClean="0">
                <a:solidFill>
                  <a:schemeClr val="tx1"/>
                </a:solidFill>
              </a:rPr>
              <a:t>&gt; 1- D and Ordered Dither </a:t>
            </a:r>
            <a:r>
              <a:rPr lang="ko-KR" altLang="en-US" dirty="0" smtClean="0">
                <a:solidFill>
                  <a:schemeClr val="tx1"/>
                </a:solidFill>
              </a:rPr>
              <a:t>적용한 </a:t>
            </a:r>
            <a:r>
              <a:rPr lang="ko-KR" altLang="en-US" dirty="0" err="1" smtClean="0">
                <a:solidFill>
                  <a:schemeClr val="tx1"/>
                </a:solidFill>
              </a:rPr>
              <a:t>하프톤</a:t>
            </a:r>
            <a:r>
              <a:rPr lang="ko-KR" altLang="en-US" dirty="0" smtClean="0">
                <a:solidFill>
                  <a:schemeClr val="tx1"/>
                </a:solidFill>
              </a:rPr>
              <a:t> 이미지 픽셀 값 </a:t>
            </a:r>
            <a:r>
              <a:rPr lang="en-US" altLang="ko-KR" dirty="0" smtClean="0">
                <a:solidFill>
                  <a:schemeClr val="tx1"/>
                </a:solidFill>
              </a:rPr>
              <a:t>= 0</a:t>
            </a:r>
          </a:p>
          <a:p>
            <a:pPr marL="342900" indent="-342900" algn="just"/>
            <a:endParaRPr lang="en-US" altLang="ko-KR" dirty="0" smtClean="0">
              <a:solidFill>
                <a:schemeClr val="tx1"/>
              </a:solidFill>
            </a:endParaRPr>
          </a:p>
          <a:p>
            <a:pPr marL="342900" indent="-342900" algn="just"/>
            <a:r>
              <a:rPr lang="en-US" altLang="ko-KR" dirty="0" smtClean="0">
                <a:solidFill>
                  <a:schemeClr val="tx1"/>
                </a:solidFill>
              </a:rPr>
              <a:t>4. </a:t>
            </a:r>
            <a:r>
              <a:rPr lang="ko-KR" altLang="en-US" dirty="0" smtClean="0">
                <a:solidFill>
                  <a:schemeClr val="tx1"/>
                </a:solidFill>
              </a:rPr>
              <a:t>값이 결정되지 않은 픽셀에 대하여 </a:t>
            </a:r>
            <a:r>
              <a:rPr lang="en-US" altLang="ko-KR" dirty="0" smtClean="0">
                <a:solidFill>
                  <a:schemeClr val="tx1"/>
                </a:solidFill>
              </a:rPr>
              <a:t>DBS </a:t>
            </a:r>
            <a:r>
              <a:rPr lang="ko-KR" altLang="en-US" dirty="0" smtClean="0">
                <a:solidFill>
                  <a:schemeClr val="tx1"/>
                </a:solidFill>
              </a:rPr>
              <a:t>알고리즘을 적용 시킨다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 algn="just">
              <a:buAutoNum type="arabicParenR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249734"/>
            <a:ext cx="7556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7. Threshold array based </a:t>
            </a:r>
            <a:r>
              <a:rPr lang="en-US" altLang="ko-KR" sz="3200" spc="-150" dirty="0" smtClean="0">
                <a:solidFill>
                  <a:srgbClr val="525252"/>
                </a:solidFill>
              </a:rPr>
              <a:t>DBS(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임계 값 행렬</a:t>
            </a:r>
            <a:r>
              <a:rPr lang="en-US" altLang="ko-KR" sz="3200" spc="-150" dirty="0" smtClean="0">
                <a:solidFill>
                  <a:srgbClr val="525252"/>
                </a:solidFill>
              </a:rPr>
              <a:t>)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73656" y="1251372"/>
            <a:ext cx="7903922" cy="52800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/>
            <a:r>
              <a:rPr lang="ko-KR" altLang="en-US" dirty="0" smtClean="0">
                <a:solidFill>
                  <a:schemeClr val="tx1"/>
                </a:solidFill>
              </a:rPr>
              <a:t>조건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altLang="ko-KR" dirty="0" smtClean="0">
                <a:solidFill>
                  <a:schemeClr val="tx1"/>
                </a:solidFill>
              </a:rPr>
              <a:t>Threshold array (</a:t>
            </a:r>
            <a:r>
              <a:rPr lang="ko-KR" altLang="en-US" dirty="0" smtClean="0">
                <a:solidFill>
                  <a:schemeClr val="tx1"/>
                </a:solidFill>
              </a:rPr>
              <a:t>이하 </a:t>
            </a:r>
            <a:r>
              <a:rPr lang="en-US" altLang="ko-KR" dirty="0" smtClean="0">
                <a:solidFill>
                  <a:schemeClr val="tx1"/>
                </a:solidFill>
              </a:rPr>
              <a:t>T) </a:t>
            </a:r>
            <a:r>
              <a:rPr lang="ko-KR" altLang="en-US" dirty="0" smtClean="0">
                <a:solidFill>
                  <a:schemeClr val="tx1"/>
                </a:solidFill>
              </a:rPr>
              <a:t>는 균일성에 의존하여 결정된다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여기서 </a:t>
            </a:r>
            <a:r>
              <a:rPr lang="ko-KR" altLang="en-US" dirty="0" err="1" smtClean="0">
                <a:solidFill>
                  <a:schemeClr val="tx1"/>
                </a:solidFill>
              </a:rPr>
              <a:t>균일성이란</a:t>
            </a:r>
            <a:r>
              <a:rPr lang="ko-KR" altLang="en-US" dirty="0" smtClean="0">
                <a:solidFill>
                  <a:schemeClr val="tx1"/>
                </a:solidFill>
              </a:rPr>
              <a:t> 행렬에서 자신보다 작거나 같은 값에 대한 최소 거리이다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</a:p>
          <a:p>
            <a:pPr marL="342900" indent="-342900" algn="just">
              <a:buAutoNum type="arabicPeriod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altLang="ko-KR" dirty="0" smtClean="0">
                <a:solidFill>
                  <a:schemeClr val="tx1"/>
                </a:solidFill>
              </a:rPr>
              <a:t>T</a:t>
            </a:r>
            <a:r>
              <a:rPr lang="ko-KR" altLang="en-US" dirty="0" smtClean="0">
                <a:solidFill>
                  <a:schemeClr val="tx1"/>
                </a:solidFill>
              </a:rPr>
              <a:t>의 균일성은 각 픽셀에 대한 균일성 값의 합으로 결정된다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 algn="just">
              <a:buAutoNum type="arabicPeriod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altLang="ko-KR" dirty="0" smtClean="0">
                <a:solidFill>
                  <a:schemeClr val="tx1"/>
                </a:solidFill>
              </a:rPr>
              <a:t>T</a:t>
            </a:r>
            <a:r>
              <a:rPr lang="ko-KR" altLang="en-US" dirty="0" smtClean="0">
                <a:solidFill>
                  <a:schemeClr val="tx1"/>
                </a:solidFill>
              </a:rPr>
              <a:t>의 균일성이 클수록 </a:t>
            </a:r>
            <a:r>
              <a:rPr lang="en-US" altLang="ko-KR" dirty="0" smtClean="0">
                <a:solidFill>
                  <a:schemeClr val="tx1"/>
                </a:solidFill>
              </a:rPr>
              <a:t>T</a:t>
            </a:r>
            <a:r>
              <a:rPr lang="ko-KR" altLang="en-US" dirty="0" smtClean="0">
                <a:solidFill>
                  <a:schemeClr val="tx1"/>
                </a:solidFill>
              </a:rPr>
              <a:t>의 값 분포가 고르게 된다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altLang="ko-KR" dirty="0" smtClean="0">
                <a:solidFill>
                  <a:schemeClr val="tx1"/>
                </a:solidFill>
              </a:rPr>
              <a:t>T</a:t>
            </a:r>
            <a:r>
              <a:rPr lang="ko-KR" altLang="en-US" dirty="0" smtClean="0">
                <a:solidFill>
                  <a:schemeClr val="tx1"/>
                </a:solidFill>
              </a:rPr>
              <a:t>의 각 원소에 대한 값은 </a:t>
            </a:r>
            <a:r>
              <a:rPr lang="en-US" altLang="ko-KR" dirty="0" smtClean="0">
                <a:solidFill>
                  <a:schemeClr val="tx1"/>
                </a:solidFill>
              </a:rPr>
              <a:t>0 ~ D </a:t>
            </a:r>
            <a:r>
              <a:rPr lang="ko-KR" altLang="en-US" dirty="0" smtClean="0">
                <a:solidFill>
                  <a:schemeClr val="tx1"/>
                </a:solidFill>
              </a:rPr>
              <a:t>값으로 이루어진다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 algn="just">
              <a:buAutoNum type="arabicPeriod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342900" indent="-342900" algn="just"/>
            <a:r>
              <a:rPr lang="ko-KR" altLang="en-US" dirty="0" smtClean="0">
                <a:solidFill>
                  <a:schemeClr val="tx1"/>
                </a:solidFill>
              </a:rPr>
              <a:t>알고리즘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altLang="ko-KR" dirty="0" smtClean="0">
                <a:solidFill>
                  <a:schemeClr val="tx1"/>
                </a:solidFill>
              </a:rPr>
              <a:t>T</a:t>
            </a:r>
            <a:r>
              <a:rPr lang="ko-KR" altLang="en-US" dirty="0" smtClean="0">
                <a:solidFill>
                  <a:schemeClr val="tx1"/>
                </a:solidFill>
              </a:rPr>
              <a:t>의 임의의 원소에 </a:t>
            </a:r>
            <a:r>
              <a:rPr lang="en-US" altLang="ko-KR" dirty="0" smtClean="0">
                <a:solidFill>
                  <a:schemeClr val="tx1"/>
                </a:solidFill>
              </a:rPr>
              <a:t>0 / 255</a:t>
            </a:r>
            <a:r>
              <a:rPr lang="ko-KR" altLang="en-US" dirty="0" smtClean="0">
                <a:solidFill>
                  <a:schemeClr val="tx1"/>
                </a:solidFill>
              </a:rPr>
              <a:t>을 할당한다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 algn="just">
              <a:buAutoNum type="arabicPeriod"/>
            </a:pPr>
            <a:r>
              <a:rPr lang="en-US" altLang="ko-KR" dirty="0" smtClean="0">
                <a:solidFill>
                  <a:schemeClr val="tx1"/>
                </a:solidFill>
              </a:rPr>
              <a:t>0 / 255</a:t>
            </a:r>
            <a:r>
              <a:rPr lang="ko-KR" altLang="en-US" dirty="0" smtClean="0">
                <a:solidFill>
                  <a:schemeClr val="tx1"/>
                </a:solidFill>
              </a:rPr>
              <a:t>이 할당된 픽셀에 대하여 균일성 값이 더 이상 개선이 안될 때까지 이웃된 픽셀로 움직인다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(Swapping) (</a:t>
            </a:r>
            <a:r>
              <a:rPr lang="ko-KR" altLang="en-US" dirty="0" err="1" smtClean="0">
                <a:solidFill>
                  <a:schemeClr val="tx1"/>
                </a:solidFill>
              </a:rPr>
              <a:t>막힌부분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pPr marL="342900" indent="-342900" algn="just">
              <a:buAutoNum type="arabicPeriod"/>
            </a:pPr>
            <a:r>
              <a:rPr lang="en-US" altLang="ko-KR" dirty="0" smtClean="0">
                <a:solidFill>
                  <a:schemeClr val="tx1"/>
                </a:solidFill>
              </a:rPr>
              <a:t>0 / 255</a:t>
            </a:r>
            <a:r>
              <a:rPr lang="ko-KR" altLang="en-US" dirty="0" smtClean="0">
                <a:solidFill>
                  <a:schemeClr val="tx1"/>
                </a:solidFill>
              </a:rPr>
              <a:t>이 할당이 안된 값에 대해 임의의 원소에 </a:t>
            </a:r>
            <a:r>
              <a:rPr lang="en-US" altLang="ko-KR" dirty="0" smtClean="0">
                <a:solidFill>
                  <a:schemeClr val="tx1"/>
                </a:solidFill>
              </a:rPr>
              <a:t>1 / 255</a:t>
            </a:r>
            <a:r>
              <a:rPr lang="ko-KR" altLang="en-US" dirty="0" smtClean="0">
                <a:solidFill>
                  <a:schemeClr val="tx1"/>
                </a:solidFill>
              </a:rPr>
              <a:t>을</a:t>
            </a:r>
            <a:r>
              <a:rPr lang="ko-KR" altLang="en-US" dirty="0" smtClean="0">
                <a:solidFill>
                  <a:schemeClr val="tx1"/>
                </a:solidFill>
              </a:rPr>
              <a:t> 할당한다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 algn="just">
              <a:buAutoNum type="arabicPeriod"/>
            </a:pPr>
            <a:r>
              <a:rPr lang="en-US" altLang="ko-KR" dirty="0" smtClean="0">
                <a:solidFill>
                  <a:schemeClr val="tx1"/>
                </a:solidFill>
              </a:rPr>
              <a:t>1 / 255</a:t>
            </a:r>
            <a:r>
              <a:rPr lang="ko-KR" altLang="en-US" dirty="0" smtClean="0">
                <a:solidFill>
                  <a:schemeClr val="tx1"/>
                </a:solidFill>
              </a:rPr>
              <a:t>이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할당된 픽셀에 대하여 </a:t>
            </a:r>
            <a:r>
              <a:rPr lang="en-US" altLang="ko-KR" dirty="0" smtClean="0">
                <a:solidFill>
                  <a:schemeClr val="tx1"/>
                </a:solidFill>
              </a:rPr>
              <a:t>2.</a:t>
            </a:r>
            <a:r>
              <a:rPr lang="ko-KR" altLang="en-US" dirty="0" smtClean="0">
                <a:solidFill>
                  <a:schemeClr val="tx1"/>
                </a:solidFill>
              </a:rPr>
              <a:t>의 과정을 적용한다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 algn="just">
              <a:buAutoNum type="arabicPeriod"/>
            </a:pPr>
            <a:r>
              <a:rPr lang="en-US" altLang="ko-KR" dirty="0" smtClean="0">
                <a:solidFill>
                  <a:schemeClr val="tx1"/>
                </a:solidFill>
              </a:rPr>
              <a:t>2 / 255 ~ D / 255</a:t>
            </a:r>
            <a:r>
              <a:rPr lang="ko-KR" altLang="en-US" dirty="0" smtClean="0">
                <a:solidFill>
                  <a:schemeClr val="tx1"/>
                </a:solidFill>
              </a:rPr>
              <a:t>에 대해 </a:t>
            </a:r>
            <a:r>
              <a:rPr lang="en-US" altLang="ko-KR" dirty="0" smtClean="0">
                <a:solidFill>
                  <a:schemeClr val="tx1"/>
                </a:solidFill>
              </a:rPr>
              <a:t>2~4 </a:t>
            </a:r>
            <a:r>
              <a:rPr lang="ko-KR" altLang="en-US" dirty="0" smtClean="0">
                <a:solidFill>
                  <a:schemeClr val="tx1"/>
                </a:solidFill>
              </a:rPr>
              <a:t>과정을 반복적용을 시킨다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0590" y="1832882"/>
            <a:ext cx="55340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8546" y="2949581"/>
            <a:ext cx="2760889" cy="848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249734"/>
            <a:ext cx="2151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8</a:t>
            </a:r>
            <a:r>
              <a:rPr lang="en-US" altLang="ko-KR" sz="3200" spc="-150" dirty="0" smtClean="0">
                <a:solidFill>
                  <a:srgbClr val="525252"/>
                </a:solidFill>
              </a:rPr>
              <a:t>. 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참고문헌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63464" y="1014607"/>
            <a:ext cx="7903922" cy="2242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hlinkClick r:id="rId2"/>
              </a:rPr>
              <a:t>Clipping Free DBS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Clipping_Free_DBS.pdf (</a:t>
            </a:r>
            <a:r>
              <a:rPr lang="ko-KR" altLang="en-US" dirty="0" smtClean="0">
                <a:solidFill>
                  <a:schemeClr val="tx1"/>
                </a:solidFill>
              </a:rPr>
              <a:t>파일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EI2013_1.pdf(</a:t>
            </a:r>
            <a:r>
              <a:rPr lang="ko-KR" altLang="en-US" dirty="0" smtClean="0">
                <a:solidFill>
                  <a:schemeClr val="tx1"/>
                </a:solidFill>
              </a:rPr>
              <a:t>파일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249734"/>
            <a:ext cx="7335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3200" spc="-150" dirty="0" smtClean="0">
                <a:solidFill>
                  <a:srgbClr val="525252"/>
                </a:solidFill>
              </a:rPr>
              <a:t>Floyd Steinberg 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연산 방향에 따른 결과</a:t>
            </a:r>
            <a:endParaRPr lang="en-US" altLang="ko-KR" sz="3200" spc="-150" dirty="0" smtClean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836107" y="1253906"/>
            <a:ext cx="1358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/>
            <a:r>
              <a:rPr lang="ko-KR" altLang="en-US" sz="3200" spc="-150" dirty="0" err="1" smtClean="0">
                <a:solidFill>
                  <a:srgbClr val="525252"/>
                </a:solidFill>
              </a:rPr>
              <a:t>단방향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84934" y="1193362"/>
            <a:ext cx="1358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/>
            <a:r>
              <a:rPr lang="ko-KR" altLang="en-US" sz="3200" spc="-150" dirty="0" smtClean="0">
                <a:solidFill>
                  <a:srgbClr val="525252"/>
                </a:solidFill>
              </a:rPr>
              <a:t>양방향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20767" y="2079320"/>
            <a:ext cx="3947659" cy="3331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404" y="2041743"/>
            <a:ext cx="4023595" cy="3394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249734"/>
            <a:ext cx="5012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2. Floyd Steinberg 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의 한계점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0090" y="940434"/>
            <a:ext cx="5500057" cy="5555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타원 17"/>
          <p:cNvSpPr/>
          <p:nvPr/>
        </p:nvSpPr>
        <p:spPr>
          <a:xfrm>
            <a:off x="3018772" y="2467628"/>
            <a:ext cx="2931090" cy="713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793309" y="3409167"/>
            <a:ext cx="5434208" cy="713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045911" y="5112707"/>
            <a:ext cx="2931090" cy="713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249734"/>
            <a:ext cx="6954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3. 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한계점을 극복하기 위해 시도한 것들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88097" y="964504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1) </a:t>
            </a:r>
            <a:r>
              <a:rPr lang="ko-KR" altLang="en-US" sz="2000" dirty="0" smtClean="0">
                <a:solidFill>
                  <a:schemeClr val="tx1"/>
                </a:solidFill>
              </a:rPr>
              <a:t>가중치를 </a:t>
            </a:r>
            <a:r>
              <a:rPr lang="en-US" altLang="ko-KR" sz="2000" dirty="0" smtClean="0">
                <a:solidFill>
                  <a:schemeClr val="tx1"/>
                </a:solidFill>
              </a:rPr>
              <a:t>4</a:t>
            </a:r>
            <a:r>
              <a:rPr lang="ko-KR" altLang="en-US" sz="2000" dirty="0" smtClean="0">
                <a:solidFill>
                  <a:schemeClr val="tx1"/>
                </a:solidFill>
              </a:rPr>
              <a:t>방향이 아닌 </a:t>
            </a:r>
            <a:r>
              <a:rPr lang="en-US" altLang="ko-KR" sz="2000" dirty="0" smtClean="0">
                <a:solidFill>
                  <a:schemeClr val="tx1"/>
                </a:solidFill>
              </a:rPr>
              <a:t>2</a:t>
            </a:r>
            <a:r>
              <a:rPr lang="ko-KR" altLang="en-US" sz="2000" dirty="0" smtClean="0">
                <a:solidFill>
                  <a:schemeClr val="tx1"/>
                </a:solidFill>
              </a:rPr>
              <a:t>방향으로 </a:t>
            </a:r>
            <a:r>
              <a:rPr lang="en-US" altLang="ko-KR" sz="2000" dirty="0" smtClean="0">
                <a:solidFill>
                  <a:schemeClr val="tx1"/>
                </a:solidFill>
              </a:rPr>
              <a:t>(</a:t>
            </a:r>
            <a:r>
              <a:rPr lang="ko-KR" altLang="en-US" sz="2000" dirty="0" smtClean="0">
                <a:solidFill>
                  <a:schemeClr val="tx1"/>
                </a:solidFill>
              </a:rPr>
              <a:t>옆 픽셀과 대각선 아래 픽셀</a:t>
            </a:r>
            <a:r>
              <a:rPr lang="en-US" altLang="ko-KR" sz="2000" dirty="0" smtClean="0">
                <a:solidFill>
                  <a:schemeClr val="tx1"/>
                </a:solidFill>
              </a:rPr>
              <a:t>) </a:t>
            </a:r>
            <a:r>
              <a:rPr lang="ko-KR" altLang="en-US" sz="2000" dirty="0" smtClean="0">
                <a:solidFill>
                  <a:schemeClr val="tx1"/>
                </a:solidFill>
              </a:rPr>
              <a:t>부여</a:t>
            </a:r>
            <a:r>
              <a:rPr lang="en-US" altLang="ko-KR" sz="2000" dirty="0" smtClean="0">
                <a:solidFill>
                  <a:schemeClr val="tx1"/>
                </a:solidFill>
              </a:rPr>
              <a:t> 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7343" y="2467629"/>
            <a:ext cx="736791" cy="72179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1941534" y="2793305"/>
            <a:ext cx="572267" cy="9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rot="5400000">
            <a:off x="722341" y="3200396"/>
            <a:ext cx="348639" cy="2651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93098" y="2605415"/>
            <a:ext cx="486426" cy="486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7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27975" y="3709793"/>
            <a:ext cx="486426" cy="486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3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139870" y="2079322"/>
            <a:ext cx="715332" cy="1647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Pixel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494762" y="1628384"/>
            <a:ext cx="5248405" cy="3770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</a:rPr>
              <a:t>결과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ko-KR" altLang="en-US" dirty="0" smtClean="0">
                <a:solidFill>
                  <a:schemeClr val="tx1"/>
                </a:solidFill>
              </a:rPr>
              <a:t> 가중치 비율을 </a:t>
            </a:r>
            <a:r>
              <a:rPr lang="en-US" altLang="ko-KR" dirty="0" smtClean="0">
                <a:solidFill>
                  <a:schemeClr val="tx1"/>
                </a:solidFill>
              </a:rPr>
              <a:t>5:5</a:t>
            </a:r>
            <a:r>
              <a:rPr lang="ko-KR" altLang="en-US" dirty="0" smtClean="0">
                <a:solidFill>
                  <a:schemeClr val="tx1"/>
                </a:solidFill>
              </a:rPr>
              <a:t>에 가깝게 할수록 무늬패턴 현상이 뚜렷해짐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가중치 비율 차를 크게 할수록 점은 고르게 퍼지나 기존 </a:t>
            </a:r>
            <a:r>
              <a:rPr lang="en-US" altLang="ko-KR" dirty="0" smtClean="0">
                <a:solidFill>
                  <a:schemeClr val="tx1"/>
                </a:solidFill>
              </a:rPr>
              <a:t>Floyd Steinberg </a:t>
            </a:r>
            <a:r>
              <a:rPr lang="ko-KR" altLang="en-US" dirty="0" smtClean="0">
                <a:solidFill>
                  <a:schemeClr val="tx1"/>
                </a:solidFill>
              </a:rPr>
              <a:t>알고리즘의 한계점 현상이 나타남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적당히 패턴이 나타나면서 한계점 현상이 최대한 없어지는 숫자를 발견하기 위해 시도 </a:t>
            </a:r>
            <a:r>
              <a:rPr lang="en-US" altLang="ko-KR" dirty="0" smtClean="0">
                <a:solidFill>
                  <a:schemeClr val="tx1"/>
                </a:solidFill>
              </a:rPr>
              <a:t>-&gt; </a:t>
            </a:r>
            <a:r>
              <a:rPr lang="ko-KR" altLang="en-US" dirty="0" smtClean="0">
                <a:solidFill>
                  <a:schemeClr val="tx1"/>
                </a:solidFill>
              </a:rPr>
              <a:t>그 결과 </a:t>
            </a:r>
            <a:r>
              <a:rPr lang="en-US" altLang="ko-KR" dirty="0" smtClean="0">
                <a:solidFill>
                  <a:schemeClr val="tx1"/>
                </a:solidFill>
              </a:rPr>
              <a:t>7:3 </a:t>
            </a:r>
            <a:r>
              <a:rPr lang="ko-KR" altLang="en-US" dirty="0" smtClean="0">
                <a:solidFill>
                  <a:schemeClr val="tx1"/>
                </a:solidFill>
              </a:rPr>
              <a:t>비율이 가장 나은 결과를 냄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307926" y="713198"/>
            <a:ext cx="2222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 smtClean="0">
                <a:solidFill>
                  <a:srgbClr val="525252"/>
                </a:solidFill>
              </a:rPr>
              <a:t>가중치 </a:t>
            </a:r>
            <a:r>
              <a:rPr lang="en-US" altLang="ko-KR" sz="2000" spc="-150" dirty="0" smtClean="0">
                <a:solidFill>
                  <a:srgbClr val="525252"/>
                </a:solidFill>
              </a:rPr>
              <a:t>2</a:t>
            </a:r>
            <a:r>
              <a:rPr lang="ko-KR" altLang="en-US" sz="2000" spc="-150" dirty="0" smtClean="0">
                <a:solidFill>
                  <a:srgbClr val="525252"/>
                </a:solidFill>
              </a:rPr>
              <a:t>개 </a:t>
            </a:r>
            <a:r>
              <a:rPr lang="en-US" altLang="ko-KR" sz="2000" spc="-150" dirty="0" smtClean="0">
                <a:solidFill>
                  <a:srgbClr val="525252"/>
                </a:solidFill>
              </a:rPr>
              <a:t>7:3 </a:t>
            </a:r>
            <a:r>
              <a:rPr lang="ko-KR" altLang="en-US" sz="2000" spc="-150" dirty="0" smtClean="0">
                <a:solidFill>
                  <a:srgbClr val="525252"/>
                </a:solidFill>
              </a:rPr>
              <a:t>비율</a:t>
            </a:r>
            <a:endParaRPr lang="ko-KR" altLang="en-US" sz="20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34630" y="1139868"/>
            <a:ext cx="4320762" cy="5104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5456130" y="677706"/>
            <a:ext cx="2610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rgbClr val="525252"/>
                </a:solidFill>
              </a:rPr>
              <a:t>Floyd Steinberg (</a:t>
            </a:r>
            <a:r>
              <a:rPr lang="ko-KR" altLang="en-US" sz="2000" spc="-150" dirty="0" smtClean="0">
                <a:solidFill>
                  <a:srgbClr val="525252"/>
                </a:solidFill>
              </a:rPr>
              <a:t>양방향</a:t>
            </a:r>
            <a:r>
              <a:rPr lang="en-US" altLang="ko-KR" sz="2000" spc="-150" dirty="0" smtClean="0">
                <a:solidFill>
                  <a:srgbClr val="525252"/>
                </a:solidFill>
              </a:rPr>
              <a:t>)</a:t>
            </a:r>
            <a:endParaRPr lang="ko-KR" altLang="en-US" sz="2000" spc="-150" dirty="0">
              <a:solidFill>
                <a:srgbClr val="525252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2682" y="1152395"/>
            <a:ext cx="4299138" cy="5085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249734"/>
            <a:ext cx="6954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3. 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한계점을 극복하기 위해 시도한 것들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25883" y="851770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2) </a:t>
            </a:r>
            <a:r>
              <a:rPr lang="ko-KR" altLang="en-US" sz="2000" dirty="0" smtClean="0">
                <a:solidFill>
                  <a:schemeClr val="tx1"/>
                </a:solidFill>
              </a:rPr>
              <a:t>에러 값을 모은 후 현재 픽셀 값을 뺌</a:t>
            </a:r>
            <a:r>
              <a:rPr lang="en-US" altLang="ko-KR" sz="2000" dirty="0" smtClean="0">
                <a:solidFill>
                  <a:schemeClr val="tx1"/>
                </a:solidFill>
              </a:rPr>
              <a:t>. (</a:t>
            </a:r>
            <a:r>
              <a:rPr lang="ko-KR" altLang="en-US" sz="2000" dirty="0" smtClean="0">
                <a:solidFill>
                  <a:schemeClr val="tx1"/>
                </a:solidFill>
              </a:rPr>
              <a:t>양방향</a:t>
            </a:r>
            <a:r>
              <a:rPr lang="en-US" altLang="ko-KR" sz="2000" dirty="0" smtClean="0">
                <a:solidFill>
                  <a:schemeClr val="tx1"/>
                </a:solidFill>
              </a:rPr>
              <a:t>)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488920" y="3383932"/>
            <a:ext cx="736791" cy="72179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endCxn id="11" idx="1"/>
          </p:cNvCxnSpPr>
          <p:nvPr/>
        </p:nvCxnSpPr>
        <p:spPr>
          <a:xfrm>
            <a:off x="774936" y="2895416"/>
            <a:ext cx="821885" cy="594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23" idx="2"/>
            <a:endCxn id="11" idx="0"/>
          </p:cNvCxnSpPr>
          <p:nvPr/>
        </p:nvCxnSpPr>
        <p:spPr>
          <a:xfrm rot="16200000" flipH="1">
            <a:off x="1604224" y="3130839"/>
            <a:ext cx="501043" cy="51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11680" y="2394375"/>
            <a:ext cx="736949" cy="486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7/16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413765" y="2396463"/>
            <a:ext cx="876820" cy="486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3/16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13973" y="4248228"/>
            <a:ext cx="715332" cy="1647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Pixel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67793" y="1937061"/>
            <a:ext cx="5248405" cy="3144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</a:rPr>
              <a:t>결과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기존 </a:t>
            </a:r>
            <a:r>
              <a:rPr lang="en-US" altLang="ko-KR" dirty="0" smtClean="0">
                <a:solidFill>
                  <a:schemeClr val="tx1"/>
                </a:solidFill>
              </a:rPr>
              <a:t>Floyd Steinberg</a:t>
            </a:r>
            <a:r>
              <a:rPr lang="ko-KR" altLang="en-US" dirty="0" smtClean="0">
                <a:solidFill>
                  <a:schemeClr val="tx1"/>
                </a:solidFill>
              </a:rPr>
              <a:t>의 한계점은 해결되었으나 픽셀값이 크게 변하는 경계선 부분에서 번짐 현상이 나타남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에러 값을 모은 후 픽셀 값을 뺄 때 번짐 효과를 최소화 하면서 기존 한계점을 해결하기 위해 픽셀 값에 최적의 가중치를 곱한 후 뺌</a:t>
            </a:r>
            <a:r>
              <a:rPr lang="en-US" altLang="ko-KR" dirty="0" smtClean="0">
                <a:solidFill>
                  <a:schemeClr val="tx1"/>
                </a:solidFill>
              </a:rPr>
              <a:t>. (</a:t>
            </a:r>
            <a:r>
              <a:rPr lang="ko-KR" altLang="en-US" dirty="0" smtClean="0">
                <a:solidFill>
                  <a:schemeClr val="tx1"/>
                </a:solidFill>
              </a:rPr>
              <a:t>대략 </a:t>
            </a:r>
            <a:r>
              <a:rPr lang="en-US" altLang="ko-KR" dirty="0" smtClean="0">
                <a:solidFill>
                  <a:schemeClr val="tx1"/>
                </a:solidFill>
              </a:rPr>
              <a:t>2/5)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516054" y="2411076"/>
            <a:ext cx="789140" cy="486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5/16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4208" y="3500841"/>
            <a:ext cx="751562" cy="486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1/16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/>
          <p:cNvCxnSpPr>
            <a:endCxn id="11" idx="7"/>
          </p:cNvCxnSpPr>
          <p:nvPr/>
        </p:nvCxnSpPr>
        <p:spPr>
          <a:xfrm rot="10800000" flipV="1">
            <a:off x="2117811" y="2897502"/>
            <a:ext cx="776113" cy="5921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4" idx="3"/>
            <a:endCxn id="11" idx="2"/>
          </p:cNvCxnSpPr>
          <p:nvPr/>
        </p:nvCxnSpPr>
        <p:spPr>
          <a:xfrm>
            <a:off x="1175770" y="3744054"/>
            <a:ext cx="313150" cy="7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249734"/>
            <a:ext cx="6954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3. 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한계점을 극복하기 위해 시도한 것들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25883" y="851770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2-1) </a:t>
            </a:r>
            <a:r>
              <a:rPr lang="ko-KR" altLang="en-US" sz="2000" dirty="0" smtClean="0">
                <a:solidFill>
                  <a:schemeClr val="tx1"/>
                </a:solidFill>
              </a:rPr>
              <a:t>에러 값을 모으는 방법코드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4032" y="1409019"/>
            <a:ext cx="7380060" cy="5063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69932" y="688145"/>
            <a:ext cx="2601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 smtClean="0">
                <a:solidFill>
                  <a:srgbClr val="525252"/>
                </a:solidFill>
              </a:rPr>
              <a:t>픽셀 값을 그냥 뺀 결과</a:t>
            </a:r>
            <a:endParaRPr lang="ko-KR" altLang="en-US" sz="20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058272" y="665180"/>
            <a:ext cx="3472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 smtClean="0">
                <a:solidFill>
                  <a:srgbClr val="525252"/>
                </a:solidFill>
              </a:rPr>
              <a:t>픽셀 값에 </a:t>
            </a:r>
            <a:r>
              <a:rPr lang="en-US" altLang="ko-KR" sz="2000" spc="-150" dirty="0" smtClean="0">
                <a:solidFill>
                  <a:srgbClr val="525252"/>
                </a:solidFill>
              </a:rPr>
              <a:t>2/5</a:t>
            </a:r>
            <a:r>
              <a:rPr lang="ko-KR" altLang="en-US" sz="2000" spc="-150" dirty="0" smtClean="0">
                <a:solidFill>
                  <a:srgbClr val="525252"/>
                </a:solidFill>
              </a:rPr>
              <a:t>를 곱하고 뺀 결과</a:t>
            </a:r>
            <a:endParaRPr lang="ko-KR" altLang="en-US" sz="2000" spc="-150" dirty="0">
              <a:solidFill>
                <a:srgbClr val="525252"/>
              </a:solidFill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780" y="1152395"/>
            <a:ext cx="4358093" cy="4781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04009" y="1164920"/>
            <a:ext cx="4389679" cy="4777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오늘의PPT색상테마_075_파라솔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466C8F"/>
      </a:accent1>
      <a:accent2>
        <a:srgbClr val="90B1CA"/>
      </a:accent2>
      <a:accent3>
        <a:srgbClr val="F3F4F3"/>
      </a:accent3>
      <a:accent4>
        <a:srgbClr val="ECBC89"/>
      </a:accent4>
      <a:accent5>
        <a:srgbClr val="836B5D"/>
      </a:accent5>
      <a:accent6>
        <a:srgbClr val="C4B5AC"/>
      </a:accent6>
      <a:hlink>
        <a:srgbClr val="757070"/>
      </a:hlink>
      <a:folHlink>
        <a:srgbClr val="757070"/>
      </a:folHlink>
    </a:clrScheme>
    <a:fontScheme name="영어한글나눔바른고딕">
      <a:majorFont>
        <a:latin typeface="나눔바른고딕"/>
        <a:ea typeface="나눔바른고딕"/>
        <a:cs typeface=""/>
      </a:majorFont>
      <a:minorFont>
        <a:latin typeface="나눔바른고딕 UltraLight"/>
        <a:ea typeface="나눔바른고딕 UltraLight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926</TotalTime>
  <Words>825</Words>
  <Application>Microsoft Office PowerPoint</Application>
  <PresentationFormat>화면 슬라이드 쇼(4:3)</PresentationFormat>
  <Paragraphs>138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굴림</vt:lpstr>
      <vt:lpstr>Arial</vt:lpstr>
      <vt:lpstr>나눔바른고딕 UltraLight</vt:lpstr>
      <vt:lpstr>나눔바른고딕</vt:lpstr>
      <vt:lpstr>맑은 고딕</vt:lpstr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USER</cp:lastModifiedBy>
  <cp:revision>234</cp:revision>
  <dcterms:created xsi:type="dcterms:W3CDTF">2015-01-21T11:35:38Z</dcterms:created>
  <dcterms:modified xsi:type="dcterms:W3CDTF">2020-06-12T06:21:32Z</dcterms:modified>
</cp:coreProperties>
</file>